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5E7C64"/>
    <a:srgbClr val="7C7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72" d="100"/>
          <a:sy n="72" d="100"/>
        </p:scale>
        <p:origin x="5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Bell@usda.gov" TargetMode="External"/><Relationship Id="rId2" Type="http://schemas.openxmlformats.org/officeDocument/2006/relationships/hyperlink" Target="mailto:Natasha.Marwah@usda.go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africaandmideast.internationalprograms.u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528FC9-7523-C14A-A095-9CB6B283B50D}"/>
              </a:ext>
            </a:extLst>
          </p:cNvPr>
          <p:cNvGrpSpPr/>
          <p:nvPr/>
        </p:nvGrpSpPr>
        <p:grpSpPr>
          <a:xfrm>
            <a:off x="1017349" y="366952"/>
            <a:ext cx="6215846" cy="2309144"/>
            <a:chOff x="1017349" y="366952"/>
            <a:chExt cx="6215846" cy="230914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91200" y="720952"/>
              <a:ext cx="1441995" cy="160114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718103" y="711549"/>
              <a:ext cx="1619951" cy="161995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17349" y="366952"/>
              <a:ext cx="2700754" cy="2309144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189373" y="4225097"/>
            <a:ext cx="15269827" cy="1738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Aft>
                <a:spcPts val="3600"/>
              </a:spcAft>
            </a:pPr>
            <a:r>
              <a:rPr lang="en-US" sz="6600" b="1" dirty="0">
                <a:solidFill>
                  <a:srgbClr val="EBEBEB"/>
                </a:solidFill>
                <a:latin typeface="Gill Sans MT" panose="020B0502020104020203" pitchFamily="34" charset="77"/>
              </a:rPr>
              <a:t>SUPPORTING SUSTAINABLE </a:t>
            </a:r>
          </a:p>
          <a:p>
            <a:pPr>
              <a:lnSpc>
                <a:spcPts val="4620"/>
              </a:lnSpc>
              <a:spcAft>
                <a:spcPts val="3600"/>
              </a:spcAft>
            </a:pPr>
            <a:r>
              <a:rPr lang="en-US" sz="6600" b="1" dirty="0">
                <a:solidFill>
                  <a:srgbClr val="EBEBEB"/>
                </a:solidFill>
                <a:latin typeface="Gill Sans MT" panose="020B0502020104020203" pitchFamily="34" charset="77"/>
              </a:rPr>
              <a:t>RANGELAND MANAGEMENT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0065" y="5891594"/>
            <a:ext cx="10352808" cy="69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EBEBEB"/>
                </a:solidFill>
                <a:latin typeface="Gill Sans MT" panose="020B0502020104020203" pitchFamily="34" charset="77"/>
              </a:rPr>
              <a:t>ETHIOPIA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228961" y="5891594"/>
            <a:ext cx="4800600" cy="3486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96243" y="7630275"/>
            <a:ext cx="3252524" cy="32525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06811" y="7839164"/>
            <a:ext cx="3252525" cy="3252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5863" y="3942348"/>
            <a:ext cx="8029071" cy="60218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5863" y="823007"/>
            <a:ext cx="8328137" cy="2754681"/>
            <a:chOff x="0" y="9525"/>
            <a:chExt cx="11104182" cy="3672909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11104182" cy="1812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60"/>
                </a:lnSpc>
              </a:pPr>
              <a:r>
                <a:rPr lang="en-US" sz="6600" b="1" dirty="0">
                  <a:solidFill>
                    <a:srgbClr val="5E7C64"/>
                  </a:solidFill>
                  <a:latin typeface="Gill Sans MT" panose="020B0502020104020203" pitchFamily="34" charset="77"/>
                </a:rPr>
                <a:t>OVERVIEW</a:t>
              </a:r>
              <a:r>
                <a:rPr lang="en-US" sz="8800" dirty="0">
                  <a:solidFill>
                    <a:srgbClr val="647A65"/>
                  </a:solidFill>
                  <a:latin typeface="Heebo Black Bold"/>
                </a:rPr>
                <a:t>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31739"/>
              <a:ext cx="10074621" cy="1750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36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The U.S. Forest Service has been active in Ethiopia since 2005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22383" y="2182353"/>
            <a:ext cx="7039967" cy="4288781"/>
            <a:chOff x="0" y="-116719"/>
            <a:chExt cx="9386623" cy="5718375"/>
          </a:xfrm>
        </p:grpSpPr>
        <p:sp>
          <p:nvSpPr>
            <p:cNvPr id="7" name="TextBox 7"/>
            <p:cNvSpPr txBox="1"/>
            <p:nvPr/>
          </p:nvSpPr>
          <p:spPr>
            <a:xfrm>
              <a:off x="0" y="1189421"/>
              <a:ext cx="9024304" cy="441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Rangeland planning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GIS mapping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Monitoring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Prescribed burning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Fire ecology 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Invasive species management 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Payment for ecosystem services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Land cover and land use assessments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International exchange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6719"/>
              <a:ext cx="9386623" cy="1131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800" u="none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WE OFFER </a:t>
              </a:r>
              <a:r>
                <a:rPr lang="en-US" sz="2800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RANGELAND MANAGEMENT TECHNICAL ASSISTANCE </a:t>
              </a:r>
              <a:r>
                <a:rPr lang="en-US" sz="2800" u="none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IN :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022383" y="6915150"/>
            <a:ext cx="7039967" cy="3077642"/>
            <a:chOff x="0" y="-38100"/>
            <a:chExt cx="9386623" cy="410352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20461"/>
              <a:ext cx="9024304" cy="3444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USAID Pastoral Livelihoods Initiative (PLI) program 1: (2005 - 2008) and II: (2008 - 2013)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USAID Pastoralist Areas Resilience Improvement and Market Expansion (PRIME) program (2013 - 2018)</a:t>
              </a:r>
            </a:p>
            <a:p>
              <a:pPr marL="297180" lvl="1" indent="-14859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USAID Resilience in Pastoral Areas (</a:t>
              </a:r>
              <a:r>
                <a:rPr lang="en-US" sz="2400" dirty="0" err="1">
                  <a:solidFill>
                    <a:srgbClr val="3E484F"/>
                  </a:solidFill>
                  <a:latin typeface="Gill Sans MT" panose="020B0502020104020203" pitchFamily="34" charset="77"/>
                </a:rPr>
                <a:t>RiPA</a:t>
              </a:r>
              <a:r>
                <a:rPr lang="en-US" sz="2400" dirty="0">
                  <a:solidFill>
                    <a:srgbClr val="3E484F"/>
                  </a:solidFill>
                  <a:latin typeface="Gill Sans MT" panose="020B0502020104020203" pitchFamily="34" charset="77"/>
                </a:rPr>
                <a:t>) program (2020-present)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386623" cy="55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800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WE SUPPORT THE</a:t>
              </a:r>
              <a:r>
                <a:rPr lang="en-US" sz="2400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: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121565" y="2541227"/>
            <a:ext cx="2599342" cy="25993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776" t="5138" r="15391" b="3400"/>
          <a:stretch>
            <a:fillRect/>
          </a:stretch>
        </p:blipFill>
        <p:spPr>
          <a:xfrm>
            <a:off x="9074334" y="2589069"/>
            <a:ext cx="8184966" cy="666923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19175"/>
            <a:ext cx="12785073" cy="112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6600" b="1" dirty="0">
                <a:solidFill>
                  <a:srgbClr val="EBEBEB"/>
                </a:solidFill>
                <a:latin typeface="Gill Sans MT" panose="020B0502020104020203" pitchFamily="34" charset="77"/>
              </a:rPr>
              <a:t>PARTNERSHIPS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3554888"/>
            <a:ext cx="7039967" cy="4961784"/>
            <a:chOff x="0" y="-38100"/>
            <a:chExt cx="9386623" cy="6615711"/>
          </a:xfrm>
        </p:grpSpPr>
        <p:sp>
          <p:nvSpPr>
            <p:cNvPr id="6" name="TextBox 6"/>
            <p:cNvSpPr txBox="1"/>
            <p:nvPr/>
          </p:nvSpPr>
          <p:spPr>
            <a:xfrm>
              <a:off x="0" y="1336092"/>
              <a:ext cx="9024304" cy="5241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7180" lvl="1" indent="-148590">
                <a:lnSpc>
                  <a:spcPts val="392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USAID/Ethiopia and the US Embassy in Addis Ababa</a:t>
              </a:r>
            </a:p>
            <a:p>
              <a:pPr marL="297180" lvl="1" indent="-148590">
                <a:lnSpc>
                  <a:spcPts val="392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The Government of Ethiopia</a:t>
              </a:r>
            </a:p>
            <a:p>
              <a:pPr marL="297180" lvl="1" indent="-148590">
                <a:lnSpc>
                  <a:spcPts val="392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International NGOs (CARE, </a:t>
              </a:r>
              <a:r>
                <a:rPr lang="en-US" sz="2400" dirty="0" err="1">
                  <a:solidFill>
                    <a:srgbClr val="EBEBEB"/>
                  </a:solidFill>
                  <a:latin typeface="Gill Sans MT" panose="020B0502020104020203" pitchFamily="34" charset="77"/>
                </a:rPr>
                <a:t>MercyCorps</a:t>
              </a: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, PCI, ILRI)</a:t>
              </a:r>
            </a:p>
            <a:p>
              <a:pPr marL="297180" lvl="1" indent="-148590">
                <a:lnSpc>
                  <a:spcPts val="392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The </a:t>
              </a:r>
              <a:r>
                <a:rPr lang="en-US" sz="2400" dirty="0" err="1">
                  <a:solidFill>
                    <a:srgbClr val="EBEBEB"/>
                  </a:solidFill>
                  <a:latin typeface="Gill Sans MT" panose="020B0502020104020203" pitchFamily="34" charset="77"/>
                </a:rPr>
                <a:t>Yabello</a:t>
              </a: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 Research Station</a:t>
              </a:r>
            </a:p>
            <a:p>
              <a:pPr marL="297180" lvl="1" indent="-148590">
                <a:lnSpc>
                  <a:spcPts val="392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Dryland Agriculture Research Center</a:t>
              </a:r>
            </a:p>
            <a:p>
              <a:pPr marL="297180" lvl="1" indent="-148590">
                <a:lnSpc>
                  <a:spcPts val="392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Colorado State University</a:t>
              </a:r>
            </a:p>
            <a:p>
              <a:pPr marL="297180" lvl="1" indent="-148590">
                <a:lnSpc>
                  <a:spcPts val="392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Environmental Systems Research Institute</a:t>
              </a:r>
            </a:p>
            <a:p>
              <a:pPr marL="297180" lvl="1" indent="-148590">
                <a:lnSpc>
                  <a:spcPts val="3924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EBEBEB"/>
                  </a:solidFill>
                  <a:latin typeface="Gill Sans MT" panose="020B0502020104020203" pitchFamily="34" charset="77"/>
                </a:rPr>
                <a:t>Wondo</a:t>
              </a: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 Genet University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386623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8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WE PARTNER WITH:</a:t>
              </a:r>
            </a:p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EBEBEB"/>
                </a:solidFill>
                <a:latin typeface="Heebo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88697" y="1283145"/>
            <a:ext cx="5912686" cy="8265692"/>
            <a:chOff x="0" y="-38100"/>
            <a:chExt cx="7883581" cy="11020922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7883581" cy="1115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Introduction of new data collection technology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02555"/>
              <a:ext cx="7883581" cy="2847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dirty="0"/>
            </a:p>
            <a:p>
              <a:pPr marL="453390" lvl="1" indent="-226695">
                <a:lnSpc>
                  <a:spcPts val="336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Mobile application for the Land Potential Knowledge System (</a:t>
              </a:r>
              <a:r>
                <a:rPr lang="en-US" sz="2400" dirty="0" err="1">
                  <a:solidFill>
                    <a:srgbClr val="647A65"/>
                  </a:solidFill>
                  <a:latin typeface="Gill Sans MT" panose="020B0502020104020203" pitchFamily="34" charset="77"/>
                </a:rPr>
                <a:t>LandPKS</a:t>
              </a:r>
              <a:r>
                <a:rPr lang="en-US" sz="2400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), which is now becoming an international standard in Africa</a:t>
              </a:r>
            </a:p>
            <a:p>
              <a:pPr marL="453390" lvl="1" indent="-226695">
                <a:lnSpc>
                  <a:spcPts val="336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Online database for ArcGIS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863361"/>
              <a:ext cx="7883581" cy="53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Rangeland monitoring and GIS mapping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535058"/>
              <a:ext cx="7883581" cy="2847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 algn="l">
                <a:lnSpc>
                  <a:spcPts val="33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00" u="none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Regional land use / land cover maps for grazing areas in Borana, Afar, Somali and </a:t>
              </a:r>
              <a:r>
                <a:rPr lang="en-US" sz="2400" u="none" dirty="0" err="1">
                  <a:solidFill>
                    <a:srgbClr val="647A65"/>
                  </a:solidFill>
                  <a:latin typeface="Gill Sans MT" panose="020B0502020104020203" pitchFamily="34" charset="77"/>
                </a:rPr>
                <a:t>Guji</a:t>
              </a:r>
              <a:r>
                <a:rPr lang="en-US" sz="2400" u="none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 (about 20,000 ha each).</a:t>
              </a:r>
            </a:p>
            <a:p>
              <a:pPr marL="453390" lvl="1" indent="-226695" algn="l">
                <a:lnSpc>
                  <a:spcPts val="33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00" u="none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Established a long-term vegetation monitoring baseline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195866"/>
              <a:ext cx="7883581" cy="53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Invasive species management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867559"/>
              <a:ext cx="7883581" cy="1115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336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Developed a manual for </a:t>
              </a:r>
              <a:r>
                <a:rPr lang="en-US" sz="2400" i="1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Prosopis </a:t>
              </a:r>
              <a:r>
                <a:rPr lang="en-US" sz="2400" i="1" dirty="0" err="1">
                  <a:solidFill>
                    <a:srgbClr val="647A65"/>
                  </a:solidFill>
                  <a:latin typeface="Gill Sans MT" panose="020B0502020104020203" pitchFamily="34" charset="77"/>
                </a:rPr>
                <a:t>juliflora</a:t>
              </a:r>
              <a:r>
                <a:rPr lang="en-US" sz="2400" i="1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 </a:t>
              </a:r>
              <a:r>
                <a:rPr lang="en-US" sz="2400" dirty="0">
                  <a:solidFill>
                    <a:srgbClr val="647A65"/>
                  </a:solidFill>
                  <a:latin typeface="Gill Sans MT" panose="020B0502020104020203" pitchFamily="34" charset="77"/>
                </a:rPr>
                <a:t>control in important pastoral areas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6493" y="4059018"/>
            <a:ext cx="4030904" cy="519928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019175"/>
            <a:ext cx="8115300" cy="235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b="1" u="none" dirty="0">
                <a:solidFill>
                  <a:srgbClr val="647A65"/>
                </a:solidFill>
                <a:latin typeface="Gill Sans MT" panose="020B0502020104020203" pitchFamily="34" charset="77"/>
              </a:rPr>
              <a:t>EXAMPLES OF OUR WORK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9947" y="3451860"/>
            <a:ext cx="3567868" cy="45937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560869"/>
            <a:ext cx="3655494" cy="2726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3764" y="2175456"/>
            <a:ext cx="7918974" cy="2356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b="1" u="none" dirty="0">
                <a:solidFill>
                  <a:srgbClr val="EBEBEB"/>
                </a:solidFill>
                <a:latin typeface="Gill Sans MT" panose="020B0502020104020203" pitchFamily="34" charset="77"/>
              </a:rPr>
              <a:t>EDUCATION OPPORTUNITIES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085766" y="5630383"/>
            <a:ext cx="5861138" cy="1807074"/>
            <a:chOff x="0" y="0"/>
            <a:chExt cx="7814851" cy="24094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7814851" cy="53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57B252"/>
                  </a:solidFill>
                  <a:latin typeface="Gill Sans MT" panose="020B0502020104020203" pitchFamily="34" charset="77"/>
                </a:rPr>
                <a:t>Research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47920"/>
              <a:ext cx="7814851" cy="1461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>
                <a:lnSpc>
                  <a:spcPts val="288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5 Ethiopian Master’s degree scholarships to support sustainable natural resource management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85766" y="2296633"/>
            <a:ext cx="5861138" cy="2262369"/>
            <a:chOff x="0" y="-38100"/>
            <a:chExt cx="7814851" cy="3016492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7814851" cy="1115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57B252"/>
                  </a:solidFill>
                  <a:latin typeface="Gill Sans MT" panose="020B0502020104020203" pitchFamily="34" charset="77"/>
                </a:rPr>
                <a:t>Professional and Educational Development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16880"/>
              <a:ext cx="7814851" cy="1461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0060" lvl="1" indent="-285750">
                <a:lnSpc>
                  <a:spcPts val="288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11 Ethiopian participants in the annual USFS livestock grazing management seminar in Idaho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03291" y="5630383"/>
            <a:ext cx="941922" cy="861372"/>
            <a:chOff x="0" y="0"/>
            <a:chExt cx="1255896" cy="1148496"/>
          </a:xfrm>
        </p:grpSpPr>
        <p:grpSp>
          <p:nvGrpSpPr>
            <p:cNvPr id="10" name="Group 10"/>
            <p:cNvGrpSpPr/>
            <p:nvPr/>
          </p:nvGrpSpPr>
          <p:grpSpPr>
            <a:xfrm>
              <a:off x="53700" y="0"/>
              <a:ext cx="1148496" cy="1148496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252938"/>
              <a:ext cx="1255896" cy="642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2"/>
                </a:lnSpc>
              </a:pPr>
              <a:r>
                <a:rPr lang="en-US" sz="3218">
                  <a:solidFill>
                    <a:srgbClr val="3E484F"/>
                  </a:solidFill>
                  <a:latin typeface="Heebo Black Bold"/>
                </a:rPr>
                <a:t>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03291" y="2325208"/>
            <a:ext cx="941922" cy="861372"/>
            <a:chOff x="0" y="0"/>
            <a:chExt cx="1255896" cy="1148496"/>
          </a:xfrm>
        </p:grpSpPr>
        <p:grpSp>
          <p:nvGrpSpPr>
            <p:cNvPr id="14" name="Group 14"/>
            <p:cNvGrpSpPr/>
            <p:nvPr/>
          </p:nvGrpSpPr>
          <p:grpSpPr>
            <a:xfrm>
              <a:off x="53700" y="0"/>
              <a:ext cx="1148496" cy="1148496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252938"/>
              <a:ext cx="1255896" cy="642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2"/>
                </a:lnSpc>
              </a:pPr>
              <a:r>
                <a:rPr lang="en-US" sz="3218">
                  <a:solidFill>
                    <a:srgbClr val="3E484F"/>
                  </a:solidFill>
                  <a:latin typeface="Heebo Black Bold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23570" y="5601808"/>
            <a:ext cx="5861138" cy="2579442"/>
            <a:chOff x="0" y="-38100"/>
            <a:chExt cx="7814851" cy="343925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8100"/>
              <a:ext cx="7814851" cy="53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57B252"/>
                  </a:solidFill>
                  <a:latin typeface="Gill Sans MT" panose="020B0502020104020203" pitchFamily="34" charset="77"/>
                </a:rPr>
                <a:t>Technical Exchanges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47920"/>
              <a:ext cx="7814851" cy="2453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20+ USFS technical exchange missions to Ethiopia that resulted in improved rangeland management and planning; and intensive field training in range monitoring, GIS and data management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41096" y="5630383"/>
            <a:ext cx="941922" cy="861372"/>
            <a:chOff x="0" y="0"/>
            <a:chExt cx="1255896" cy="1148496"/>
          </a:xfrm>
        </p:grpSpPr>
        <p:grpSp>
          <p:nvGrpSpPr>
            <p:cNvPr id="21" name="Group 21"/>
            <p:cNvGrpSpPr/>
            <p:nvPr/>
          </p:nvGrpSpPr>
          <p:grpSpPr>
            <a:xfrm>
              <a:off x="53700" y="0"/>
              <a:ext cx="1148496" cy="1148496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252938"/>
              <a:ext cx="1255896" cy="642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2"/>
                </a:lnSpc>
              </a:pPr>
              <a:r>
                <a:rPr lang="en-US" sz="3218">
                  <a:solidFill>
                    <a:srgbClr val="3E484F"/>
                  </a:solidFill>
                  <a:latin typeface="Heebo Black 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1252" y="1081087"/>
            <a:ext cx="16230600" cy="112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b="1" u="none" dirty="0">
                <a:solidFill>
                  <a:srgbClr val="EBEBEB"/>
                </a:solidFill>
                <a:latin typeface="Gill Sans MT" panose="020B0502020104020203" pitchFamily="34" charset="77"/>
              </a:rPr>
              <a:t>OUTCOMES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706480" y="4333937"/>
            <a:ext cx="11526544" cy="1240347"/>
            <a:chOff x="0" y="-38100"/>
            <a:chExt cx="15368725" cy="1653797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5368725" cy="53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57B252"/>
                  </a:solidFill>
                  <a:latin typeface="Gill Sans MT" panose="020B0502020104020203" pitchFamily="34" charset="77"/>
                </a:rPr>
                <a:t>Tools for advocacy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50047"/>
              <a:ext cx="15368725" cy="965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Pastoral communities in four areas of Ethiopia now have a series of map products to help them advocate for land rights policies, particularly land use certification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75677" y="2707554"/>
            <a:ext cx="1358533" cy="1358533"/>
            <a:chOff x="0" y="0"/>
            <a:chExt cx="1811378" cy="181137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811378" cy="1811378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341475" y="341475"/>
              <a:ext cx="1128428" cy="1128428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2773056" y="4434797"/>
            <a:ext cx="1363775" cy="1363775"/>
            <a:chOff x="0" y="0"/>
            <a:chExt cx="1818366" cy="181836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818366" cy="181836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387184" y="438079"/>
              <a:ext cx="1043998" cy="94220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2778297" y="7899767"/>
            <a:ext cx="1358533" cy="1358533"/>
            <a:chOff x="0" y="0"/>
            <a:chExt cx="1811378" cy="181137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811378" cy="1811378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7B252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332474" y="332474"/>
              <a:ext cx="1146429" cy="1146429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5706480" y="6186594"/>
            <a:ext cx="11526544" cy="1236179"/>
            <a:chOff x="0" y="-38100"/>
            <a:chExt cx="15368725" cy="164823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38100"/>
              <a:ext cx="15368725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57B252"/>
                  </a:solidFill>
                  <a:latin typeface="Gill Sans MT" panose="020B0502020104020203" pitchFamily="34" charset="77"/>
                </a:rPr>
                <a:t>Learning</a:t>
              </a:r>
              <a:r>
                <a:rPr lang="en-US" sz="2400" dirty="0">
                  <a:solidFill>
                    <a:srgbClr val="57B252"/>
                  </a:solidFill>
                  <a:latin typeface="Heebo Bold"/>
                </a:rPr>
                <a:t> materials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50047"/>
              <a:ext cx="15368725" cy="96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A biodiversity handbook for the Borana zone of Ethiopia that includes important rangeland species.  The field guide is translated in English and </a:t>
              </a:r>
              <a:r>
                <a:rPr lang="en-US" sz="2400" dirty="0" err="1">
                  <a:solidFill>
                    <a:srgbClr val="EBEBEB"/>
                  </a:solidFill>
                  <a:latin typeface="Gill Sans MT" panose="020B0502020104020203" pitchFamily="34" charset="77"/>
                </a:rPr>
                <a:t>Oromiffa</a:t>
              </a:r>
              <a:endParaRPr lang="en-US" sz="2400" dirty="0">
                <a:solidFill>
                  <a:srgbClr val="EBEBEB"/>
                </a:solidFill>
                <a:latin typeface="Gill Sans MT" panose="020B0502020104020203" pitchFamily="34" charset="77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73056" y="6167282"/>
            <a:ext cx="1363775" cy="136377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7B252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600960" y="5995186"/>
            <a:ext cx="1707967" cy="170796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5706480" y="2664159"/>
            <a:ext cx="11526544" cy="1240347"/>
            <a:chOff x="0" y="-38100"/>
            <a:chExt cx="15368725" cy="165379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38100"/>
              <a:ext cx="15368725" cy="53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57B252"/>
                  </a:solidFill>
                  <a:latin typeface="Gill Sans MT" panose="020B0502020104020203" pitchFamily="34" charset="77"/>
                </a:rPr>
                <a:t>Capacity built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650047"/>
              <a:ext cx="15368725" cy="965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Local and partner capacity built in monitoring, GIS and data management.</a:t>
              </a:r>
            </a:p>
            <a:p>
              <a:pPr>
                <a:lnSpc>
                  <a:spcPts val="2880"/>
                </a:lnSpc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149 monitoring plots established in Afar, Somali, </a:t>
              </a:r>
              <a:r>
                <a:rPr lang="en-US" sz="2400" dirty="0" err="1">
                  <a:solidFill>
                    <a:srgbClr val="EBEBEB"/>
                  </a:solidFill>
                  <a:latin typeface="Gill Sans MT" panose="020B0502020104020203" pitchFamily="34" charset="77"/>
                </a:rPr>
                <a:t>Guji</a:t>
              </a: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 and Borana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706480" y="8039252"/>
            <a:ext cx="11526544" cy="868451"/>
            <a:chOff x="0" y="-38100"/>
            <a:chExt cx="15368725" cy="1157935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38100"/>
              <a:ext cx="15368725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dirty="0">
                  <a:solidFill>
                    <a:srgbClr val="57B252"/>
                  </a:solidFill>
                  <a:latin typeface="Gill Sans MT" panose="020B0502020104020203" pitchFamily="34" charset="77"/>
                </a:rPr>
                <a:t>Comprehensive</a:t>
              </a:r>
              <a:r>
                <a:rPr lang="en-US" sz="2400" dirty="0">
                  <a:solidFill>
                    <a:srgbClr val="57B252"/>
                  </a:solidFill>
                  <a:latin typeface="Heebo Bold"/>
                </a:rPr>
                <a:t> rangeland management plans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650047"/>
              <a:ext cx="15368725" cy="469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24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Over 340,000 hectares of land are under stronger community management 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1000" y="3695700"/>
            <a:ext cx="71628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7C6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Build on successes with rangeland planning through implementation and adaptive management.  For example, apply simplified methods for communicating considerations of timing, duration and intensity of livestock use on rangelands.</a:t>
            </a:r>
          </a:p>
          <a:p>
            <a:pPr lvl="1"/>
            <a:endParaRPr lang="en-US" sz="2400" dirty="0">
              <a:solidFill>
                <a:srgbClr val="5E7C64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5E7C6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Continued education and development: support former participants of the USFS International Seminar on Livestock Grazing Management and continue to conduct range schools across Ethiopia.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solidFill>
                <a:srgbClr val="5E7C64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5E7C6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Develop a briefing presentation or paper on range school principles to be presented to senior government officials.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019175"/>
            <a:ext cx="8115300" cy="235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b="1" u="none" dirty="0">
                <a:solidFill>
                  <a:srgbClr val="647A65"/>
                </a:solidFill>
                <a:latin typeface="Gill Sans MT" panose="020B0502020104020203" pitchFamily="34" charset="77"/>
              </a:rPr>
              <a:t>NEXT STEPS for 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55CA7D-A1D1-6648-B323-502F65DE2FED}"/>
              </a:ext>
            </a:extLst>
          </p:cNvPr>
          <p:cNvSpPr/>
          <p:nvPr/>
        </p:nvSpPr>
        <p:spPr>
          <a:xfrm>
            <a:off x="9136912" y="2553166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7C6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Continue to build capacity and raise awareness of fire and invasive species management.</a:t>
            </a:r>
          </a:p>
          <a:p>
            <a:pPr lvl="1"/>
            <a:endParaRPr lang="en-US" sz="2400" dirty="0">
              <a:solidFill>
                <a:srgbClr val="5E7C64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5E7C6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Identify concrete training opportunities and outcomes to build skills of local personnel and partners. </a:t>
            </a:r>
          </a:p>
          <a:p>
            <a:pPr lvl="1"/>
            <a:endParaRPr lang="en-US" sz="2400" dirty="0">
              <a:solidFill>
                <a:srgbClr val="5E7C64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7C6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Build on previously-developed range monitoring capacity through implementation of adaptive management with local range management communities.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E7C64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7C64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Work with new partners to expand GIS, mapping and rangeland monitoring capability.</a:t>
            </a:r>
          </a:p>
        </p:txBody>
      </p:sp>
    </p:spTree>
    <p:extLst>
      <p:ext uri="{BB962C8B-B14F-4D97-AF65-F5344CB8AC3E}">
        <p14:creationId xmlns:p14="http://schemas.microsoft.com/office/powerpoint/2010/main" val="143227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7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33400" y="3774132"/>
            <a:ext cx="7162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Continue to collect rangeland health field data in pilot areas to assess success of community-led grazing management.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Build consensus and accountability to strengthen monitoring with range councils.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Identify local capacity for range monitoring/adaptive management and provide them with training.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00100"/>
            <a:ext cx="16185412" cy="2356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b="1" u="none" dirty="0">
                <a:solidFill>
                  <a:srgbClr val="EBEBEB"/>
                </a:solidFill>
                <a:latin typeface="Gill Sans MT" panose="020B0502020104020203" pitchFamily="34" charset="77"/>
              </a:rPr>
              <a:t>NEXT STEPS for RANGELAND MANAGEMENT COLLABORATION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55CA7D-A1D1-6648-B323-502F65DE2FED}"/>
              </a:ext>
            </a:extLst>
          </p:cNvPr>
          <p:cNvSpPr/>
          <p:nvPr/>
        </p:nvSpPr>
        <p:spPr>
          <a:xfrm>
            <a:off x="9168996" y="3756085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Integrate program activities with range management plan objectives.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Promote cooperation and coordination between local government and range councils.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Monitor implementation of range management plans to ascertain range trend and treatment effects.</a:t>
            </a:r>
          </a:p>
          <a:p>
            <a:pPr lvl="1"/>
            <a:endParaRPr lang="en-US" sz="2400" dirty="0">
              <a:solidFill>
                <a:schemeClr val="bg1"/>
              </a:solidFill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  <a:cs typeface="Times New Roman" panose="02020603050405020304" pitchFamily="18" charset="0"/>
              </a:rPr>
              <a:t>Develop reporting structure for local monitoring personnel.</a:t>
            </a:r>
          </a:p>
        </p:txBody>
      </p:sp>
    </p:spTree>
    <p:extLst>
      <p:ext uri="{BB962C8B-B14F-4D97-AF65-F5344CB8AC3E}">
        <p14:creationId xmlns:p14="http://schemas.microsoft.com/office/powerpoint/2010/main" val="51733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4026" y="5618625"/>
            <a:ext cx="15363374" cy="3911349"/>
            <a:chOff x="0" y="933119"/>
            <a:chExt cx="20484498" cy="5215133"/>
          </a:xfrm>
        </p:grpSpPr>
        <p:sp>
          <p:nvSpPr>
            <p:cNvPr id="3" name="TextBox 3"/>
            <p:cNvSpPr txBox="1"/>
            <p:nvPr/>
          </p:nvSpPr>
          <p:spPr>
            <a:xfrm>
              <a:off x="0" y="933119"/>
              <a:ext cx="19226597" cy="1134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3600" b="1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U.S. Forest Service Ethiopia Program Contact Information: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22842"/>
              <a:ext cx="20484498" cy="3525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Natasha Marwah								Kristina Bell</a:t>
              </a:r>
            </a:p>
            <a:p>
              <a:pPr>
                <a:lnSpc>
                  <a:spcPts val="4200"/>
                </a:lnSpc>
              </a:pPr>
              <a:r>
                <a:rPr lang="en-US" sz="28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Deputy Regional Director, Africa and Middle East 			Africa and Middle East Program Manager</a:t>
              </a:r>
            </a:p>
            <a:p>
              <a:pPr>
                <a:lnSpc>
                  <a:spcPts val="4200"/>
                </a:lnSpc>
              </a:pPr>
              <a:r>
                <a:rPr lang="en-US" sz="28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USFS International Programs						USFS International Programs</a:t>
              </a:r>
            </a:p>
            <a:p>
              <a:pPr>
                <a:lnSpc>
                  <a:spcPts val="4200"/>
                </a:lnSpc>
              </a:pPr>
              <a:r>
                <a:rPr lang="en-US" sz="2800" dirty="0" err="1">
                  <a:solidFill>
                    <a:srgbClr val="EBEBEB"/>
                  </a:solidFill>
                  <a:latin typeface="Gill Sans MT" panose="020B0502020104020203" pitchFamily="34" charset="77"/>
                  <a:hlinkClick r:id="rId2"/>
                </a:rPr>
                <a:t>Natasha.Marwah@usda.gov</a:t>
              </a:r>
              <a:r>
                <a:rPr lang="en-US" sz="28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						</a:t>
              </a:r>
              <a:r>
                <a:rPr lang="en-US" sz="2800" dirty="0" err="1">
                  <a:solidFill>
                    <a:srgbClr val="EBEBEB"/>
                  </a:solidFill>
                  <a:latin typeface="Gill Sans MT" panose="020B0502020104020203" pitchFamily="34" charset="77"/>
                  <a:hlinkClick r:id="rId3"/>
                </a:rPr>
                <a:t>Kristina.Bell@usda.gov</a:t>
              </a:r>
              <a:r>
                <a:rPr lang="en-US" sz="2800" dirty="0">
                  <a:solidFill>
                    <a:srgbClr val="EBEBEB"/>
                  </a:solidFill>
                  <a:latin typeface="Gill Sans MT" panose="020B0502020104020203" pitchFamily="34" charset="77"/>
                </a:rPr>
                <a:t> </a:t>
              </a:r>
            </a:p>
            <a:p>
              <a:pPr algn="ctr">
                <a:lnSpc>
                  <a:spcPts val="4200"/>
                </a:lnSpc>
              </a:pPr>
              <a:r>
                <a:rPr lang="en-US" sz="2800" dirty="0" err="1">
                  <a:solidFill>
                    <a:srgbClr val="EBEBEB"/>
                  </a:solidFill>
                  <a:latin typeface="Gill Sans MT" panose="020B0502020104020203" pitchFamily="34" charset="77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www.africaandmideast.internationalprograms.us</a:t>
              </a:r>
              <a:endParaRPr lang="en-US" sz="2800" dirty="0">
                <a:solidFill>
                  <a:srgbClr val="EBEBEB"/>
                </a:solidFill>
                <a:latin typeface="Gill Sans MT" panose="020B0502020104020203" pitchFamily="34" charset="77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95431" y="2629290"/>
            <a:ext cx="2297137" cy="2550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714</Words>
  <Application>Microsoft Macintosh PowerPoint</Application>
  <PresentationFormat>Custom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Heebo Black Bold</vt:lpstr>
      <vt:lpstr>Heebo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USFS Natural Resource Mgt. Ethiopia PPT</dc:title>
  <dc:creator>Marwah, Natasha -FS</dc:creator>
  <cp:lastModifiedBy>Katie Moulton</cp:lastModifiedBy>
  <cp:revision>21</cp:revision>
  <dcterms:created xsi:type="dcterms:W3CDTF">2006-08-16T00:00:00Z</dcterms:created>
  <dcterms:modified xsi:type="dcterms:W3CDTF">2021-01-20T15:02:47Z</dcterms:modified>
  <dc:identifier>DAD-wJL_Tjo</dc:identifier>
</cp:coreProperties>
</file>